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65" r:id="rId6"/>
    <p:sldId id="266" r:id="rId7"/>
    <p:sldId id="267" r:id="rId8"/>
    <p:sldId id="268" r:id="rId9"/>
    <p:sldId id="270" r:id="rId10"/>
    <p:sldId id="271" r:id="rId11"/>
    <p:sldId id="272" r:id="rId12"/>
    <p:sldId id="276" r:id="rId13"/>
    <p:sldId id="273" r:id="rId14"/>
    <p:sldId id="275" r:id="rId15"/>
    <p:sldId id="274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65"/>
            <p14:sldId id="266"/>
            <p14:sldId id="267"/>
            <p14:sldId id="268"/>
            <p14:sldId id="270"/>
            <p14:sldId id="271"/>
            <p14:sldId id="272"/>
            <p14:sldId id="276"/>
            <p14:sldId id="273"/>
            <p14:sldId id="275"/>
            <p14:sldId id="274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9" autoAdjust="0"/>
    <p:restoredTop sz="94681" autoAdjust="0"/>
  </p:normalViewPr>
  <p:slideViewPr>
    <p:cSldViewPr snapToGrid="0" snapToObjects="1">
      <p:cViewPr varScale="1">
        <p:scale>
          <a:sx n="70" d="100"/>
          <a:sy n="70" d="100"/>
        </p:scale>
        <p:origin x="1452" y="72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04/01/2016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04/01/2016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8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 and a bab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71102" y="3407829"/>
            <a:ext cx="3535738" cy="5667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71103" y="3974551"/>
            <a:ext cx="3383340" cy="3295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2" y="1247095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5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52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76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title="arrow icon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9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45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2812808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4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0"/>
            <a:ext cx="3535738" cy="2160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6" name="Picture 5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3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0364" y="1311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4" y="3641305"/>
            <a:ext cx="3535738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5" y="4632828"/>
            <a:ext cx="3535738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8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2" y="4002337"/>
            <a:ext cx="3535739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3" y="4993860"/>
            <a:ext cx="353573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2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09" y="1268928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90838" y="3429662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90839" y="4357065"/>
            <a:ext cx="350478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5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81" r:id="rId4"/>
    <p:sldLayoutId id="2147483684" r:id="rId5"/>
    <p:sldLayoutId id="2147483683" r:id="rId6"/>
    <p:sldLayoutId id="2147483685" r:id="rId7"/>
    <p:sldLayoutId id="2147483686" r:id="rId8"/>
    <p:sldLayoutId id="2147483687" r:id="rId9"/>
    <p:sldLayoutId id="2147483688" r:id="rId10"/>
    <p:sldLayoutId id="2147483680" r:id="rId11"/>
    <p:sldLayoutId id="2147483672" r:id="rId12"/>
    <p:sldLayoutId id="2147483679" r:id="rId13"/>
    <p:sldLayoutId id="2147483676" r:id="rId14"/>
    <p:sldLayoutId id="2147483677" r:id="rId15"/>
    <p:sldLayoutId id="2147483650" r:id="rId16"/>
    <p:sldLayoutId id="2147483678" r:id="rId1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and.nhs.uk/wp-content/uploads/2014/10/5yfv-web.pdf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hyperlink" Target="https://www.gov.uk/government/publications/personalised-health-and-care-2020" TargetMode="Externa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england.nhs.uk/wp-content/uploads/2014/10/5yfv-web.pdf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hyperlink" Target="https://www.gov.uk/government/publications/personalised-health-and-care-2020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NYHDIF Conference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sense of place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November 2015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2057">
            <a:off x="6485020" y="3274144"/>
            <a:ext cx="966904" cy="21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-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Describe (briefly) your organisation’s:</a:t>
            </a:r>
          </a:p>
          <a:p>
            <a:pPr lvl="1"/>
            <a:r>
              <a:rPr lang="en-GB" dirty="0" smtClean="0"/>
              <a:t>Overall vision or mission statement;</a:t>
            </a:r>
          </a:p>
          <a:p>
            <a:pPr lvl="1"/>
            <a:r>
              <a:rPr lang="en-GB" dirty="0" smtClean="0"/>
              <a:t>Clinical or commissioning strategy key elements;</a:t>
            </a:r>
          </a:p>
          <a:p>
            <a:pPr lvl="1"/>
            <a:r>
              <a:rPr lang="en-GB" dirty="0" smtClean="0"/>
              <a:t>Informatics strategy headlines </a:t>
            </a:r>
          </a:p>
          <a:p>
            <a:pPr lvl="1"/>
            <a:endParaRPr lang="en-GB" dirty="0"/>
          </a:p>
          <a:p>
            <a:r>
              <a:rPr lang="en-GB" dirty="0" smtClean="0"/>
              <a:t>Test the alignment of these statements within your group</a:t>
            </a:r>
          </a:p>
          <a:p>
            <a:r>
              <a:rPr lang="en-GB" dirty="0" smtClean="0"/>
              <a:t>Feedback key points from the discussion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Having the vision(s)</a:t>
            </a:r>
            <a:endParaRPr lang="en-US" sz="4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646831" y="5481145"/>
            <a:ext cx="2750036" cy="1008145"/>
            <a:chOff x="4307627" y="5466397"/>
            <a:chExt cx="2750036" cy="10081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627" y="5466397"/>
              <a:ext cx="1008145" cy="100814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265185" y="5739637"/>
              <a:ext cx="1792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15 minutes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586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9600" y="4103628"/>
            <a:ext cx="6812020" cy="514019"/>
          </a:xfrm>
        </p:spPr>
        <p:txBody>
          <a:bodyPr/>
          <a:lstStyle/>
          <a:p>
            <a:pPr algn="r"/>
            <a:r>
              <a:rPr lang="en-GB" dirty="0" smtClean="0"/>
              <a:t>John Mackey (1953 - 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“The </a:t>
            </a:r>
            <a:r>
              <a:rPr lang="en-GB" dirty="0"/>
              <a:t>stakeholder approach to business sees integration rather than separation, and sees how things fit </a:t>
            </a:r>
            <a:r>
              <a:rPr lang="en-GB" dirty="0" smtClean="0"/>
              <a:t>together”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-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List the principle stakeholders for your organisation</a:t>
            </a:r>
          </a:p>
          <a:p>
            <a:r>
              <a:rPr lang="en-GB" dirty="0" smtClean="0"/>
              <a:t>Sketch the relationships between them</a:t>
            </a:r>
          </a:p>
          <a:p>
            <a:pPr lvl="1"/>
            <a:endParaRPr lang="en-GB" dirty="0"/>
          </a:p>
          <a:p>
            <a:r>
              <a:rPr lang="en-GB" dirty="0" smtClean="0"/>
              <a:t>Consider how many of the organisations in the group have stakeholders in common and how many stakeholders are unique</a:t>
            </a:r>
          </a:p>
          <a:p>
            <a:r>
              <a:rPr lang="en-GB" dirty="0" smtClean="0"/>
              <a:t>Feedback key points from the discussion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Sharing stakeholders</a:t>
            </a:r>
            <a:endParaRPr lang="en-US" sz="4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646831" y="5481145"/>
            <a:ext cx="2750036" cy="1008145"/>
            <a:chOff x="4307627" y="5466397"/>
            <a:chExt cx="2750036" cy="10081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627" y="5466397"/>
              <a:ext cx="1008145" cy="100814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265185" y="5739637"/>
              <a:ext cx="1792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20 minutes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848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r"/>
            <a:r>
              <a:rPr lang="en-GB" dirty="0" smtClean="0"/>
              <a:t>Bill Gates (1955 -)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“Connectivity </a:t>
            </a:r>
            <a:r>
              <a:rPr lang="en-GB" dirty="0"/>
              <a:t>enables transparency for better government, education, and </a:t>
            </a:r>
            <a:r>
              <a:rPr lang="en-GB" dirty="0" smtClean="0"/>
              <a:t>health”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1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-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What are your organisation’s principle patient flows?</a:t>
            </a:r>
          </a:p>
          <a:p>
            <a:r>
              <a:rPr lang="en-GB" dirty="0" smtClean="0"/>
              <a:t>How does the current and planned ICT infrastructure support these flows?</a:t>
            </a:r>
          </a:p>
          <a:p>
            <a:r>
              <a:rPr lang="en-GB" dirty="0" smtClean="0"/>
              <a:t>Does this align with planned footprints?</a:t>
            </a:r>
          </a:p>
          <a:p>
            <a:pPr lvl="1"/>
            <a:endParaRPr lang="en-GB" dirty="0"/>
          </a:p>
          <a:p>
            <a:r>
              <a:rPr lang="en-GB" dirty="0" smtClean="0"/>
              <a:t>Describe how well your organisation’s strategies support information exchange for direct care and service planning</a:t>
            </a:r>
          </a:p>
          <a:p>
            <a:r>
              <a:rPr lang="en-GB" dirty="0" smtClean="0"/>
              <a:t>Feedback key points from the discussion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Flows and Pipes</a:t>
            </a:r>
            <a:endParaRPr lang="en-US" sz="4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646831" y="5481145"/>
            <a:ext cx="2750036" cy="1008145"/>
            <a:chOff x="4307627" y="5466397"/>
            <a:chExt cx="2750036" cy="10081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627" y="5466397"/>
              <a:ext cx="1008145" cy="100814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265185" y="5739637"/>
              <a:ext cx="1792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20 minutes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318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9600" y="3657600"/>
            <a:ext cx="6812020" cy="514019"/>
          </a:xfrm>
        </p:spPr>
        <p:txBody>
          <a:bodyPr/>
          <a:lstStyle/>
          <a:p>
            <a:pPr algn="r"/>
            <a:r>
              <a:rPr lang="en-GB" dirty="0" smtClean="0"/>
              <a:t>Theodore Roosevelt (1858 – 1919)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9600" y="1837997"/>
            <a:ext cx="7111312" cy="1819603"/>
          </a:xfrm>
        </p:spPr>
        <p:txBody>
          <a:bodyPr>
            <a:normAutofit/>
          </a:bodyPr>
          <a:lstStyle/>
          <a:p>
            <a:r>
              <a:rPr lang="en-GB" dirty="0" smtClean="0"/>
              <a:t>“I </a:t>
            </a:r>
            <a:r>
              <a:rPr lang="en-GB" dirty="0"/>
              <a:t>dream of men who take the next step instead of worrying about the next thousand </a:t>
            </a:r>
            <a:r>
              <a:rPr lang="en-GB" dirty="0" smtClean="0"/>
              <a:t>steps”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3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different groupings is your organisation in?</a:t>
            </a:r>
          </a:p>
          <a:p>
            <a:r>
              <a:rPr lang="en-GB" dirty="0" smtClean="0"/>
              <a:t>Is there a natural local digital roadmap footprint?</a:t>
            </a:r>
          </a:p>
          <a:p>
            <a:r>
              <a:rPr lang="en-GB" dirty="0" smtClean="0"/>
              <a:t>What needs to happen to move forward?</a:t>
            </a:r>
          </a:p>
          <a:p>
            <a:r>
              <a:rPr lang="en-GB" dirty="0" smtClean="0"/>
              <a:t>What support does your organisation or your footprint need?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Taking the next step…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646831" y="5481145"/>
            <a:ext cx="2750036" cy="1008145"/>
            <a:chOff x="4307627" y="5466397"/>
            <a:chExt cx="2750036" cy="10081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627" y="5466397"/>
              <a:ext cx="1008145" cy="100814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265185" y="5739637"/>
              <a:ext cx="1792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20 minutes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594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51127" y="812971"/>
            <a:ext cx="26388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34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4"/>
          <p:cNvSpPr txBox="1">
            <a:spLocks/>
          </p:cNvSpPr>
          <p:nvPr/>
        </p:nvSpPr>
        <p:spPr>
          <a:xfrm>
            <a:off x="1729458" y="1805759"/>
            <a:ext cx="6127780" cy="604952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tx1"/>
                </a:solidFill>
                <a:latin typeface="Arial"/>
                <a:cs typeface="Arial"/>
              </a:rPr>
              <a:t>Setting the scene</a:t>
            </a:r>
            <a:endParaRPr lang="en-GB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6" name="Picture 15" descr="logo-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A sense of place</a:t>
            </a:r>
            <a:endParaRPr lang="en-US" sz="4800" dirty="0"/>
          </a:p>
        </p:txBody>
      </p:sp>
      <p:pic>
        <p:nvPicPr>
          <p:cNvPr id="15" name="Picture 14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7" y="1800117"/>
            <a:ext cx="629284" cy="610593"/>
          </a:xfrm>
          <a:prstGeom prst="rect">
            <a:avLst/>
          </a:prstGeom>
        </p:spPr>
      </p:pic>
      <p:sp>
        <p:nvSpPr>
          <p:cNvPr id="17" name="Subtitle 4"/>
          <p:cNvSpPr txBox="1">
            <a:spLocks/>
          </p:cNvSpPr>
          <p:nvPr/>
        </p:nvSpPr>
        <p:spPr>
          <a:xfrm>
            <a:off x="1729458" y="2527432"/>
            <a:ext cx="7166172" cy="604952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i="1" dirty="0" smtClean="0">
                <a:solidFill>
                  <a:schemeClr val="tx1"/>
                </a:solidFill>
                <a:latin typeface="Arial"/>
                <a:cs typeface="Arial"/>
              </a:rPr>
              <a:t>Table talk:</a:t>
            </a:r>
            <a:r>
              <a:rPr lang="en-GB" sz="3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3600" b="1" dirty="0" smtClean="0">
                <a:solidFill>
                  <a:schemeClr val="tx1"/>
                </a:solidFill>
                <a:latin typeface="Arial"/>
                <a:cs typeface="Arial"/>
              </a:rPr>
              <a:t>the vision(s)</a:t>
            </a:r>
            <a:endParaRPr lang="en-GB" sz="3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9" name="Picture 18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97" y="2521790"/>
            <a:ext cx="629284" cy="610593"/>
          </a:xfrm>
          <a:prstGeom prst="rect">
            <a:avLst/>
          </a:prstGeom>
        </p:spPr>
      </p:pic>
      <p:sp>
        <p:nvSpPr>
          <p:cNvPr id="22" name="Subtitle 4"/>
          <p:cNvSpPr txBox="1">
            <a:spLocks/>
          </p:cNvSpPr>
          <p:nvPr/>
        </p:nvSpPr>
        <p:spPr>
          <a:xfrm>
            <a:off x="1729458" y="3249105"/>
            <a:ext cx="7166172" cy="604952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i="1" dirty="0" smtClean="0">
                <a:solidFill>
                  <a:schemeClr val="tx1"/>
                </a:solidFill>
                <a:latin typeface="Arial"/>
                <a:cs typeface="Arial"/>
              </a:rPr>
              <a:t>Table talk:</a:t>
            </a:r>
            <a:r>
              <a:rPr lang="en-GB" sz="3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3600" b="1" dirty="0" smtClean="0">
                <a:solidFill>
                  <a:schemeClr val="tx1"/>
                </a:solidFill>
                <a:latin typeface="Arial"/>
                <a:cs typeface="Arial"/>
              </a:rPr>
              <a:t>stakeholder maps</a:t>
            </a:r>
            <a:r>
              <a:rPr lang="en-GB" sz="3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GB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3" name="Picture 22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5" y="3243463"/>
            <a:ext cx="629284" cy="610593"/>
          </a:xfrm>
          <a:prstGeom prst="rect">
            <a:avLst/>
          </a:prstGeom>
        </p:spPr>
      </p:pic>
      <p:sp>
        <p:nvSpPr>
          <p:cNvPr id="24" name="Subtitle 4"/>
          <p:cNvSpPr txBox="1">
            <a:spLocks/>
          </p:cNvSpPr>
          <p:nvPr/>
        </p:nvSpPr>
        <p:spPr>
          <a:xfrm>
            <a:off x="1729458" y="3970778"/>
            <a:ext cx="7166172" cy="604952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i="1" dirty="0" smtClean="0">
                <a:solidFill>
                  <a:schemeClr val="tx1"/>
                </a:solidFill>
                <a:latin typeface="Arial"/>
                <a:cs typeface="Arial"/>
              </a:rPr>
              <a:t>Table talk:</a:t>
            </a:r>
            <a:r>
              <a:rPr lang="en-GB" sz="3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3600" b="1" dirty="0" smtClean="0">
                <a:solidFill>
                  <a:schemeClr val="tx1"/>
                </a:solidFill>
                <a:latin typeface="Arial"/>
                <a:cs typeface="Arial"/>
              </a:rPr>
              <a:t>connectivity</a:t>
            </a:r>
            <a:endParaRPr lang="en-GB" sz="3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5" name="Picture 24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5" y="3965136"/>
            <a:ext cx="629284" cy="610593"/>
          </a:xfrm>
          <a:prstGeom prst="rect">
            <a:avLst/>
          </a:prstGeom>
        </p:spPr>
      </p:pic>
      <p:sp>
        <p:nvSpPr>
          <p:cNvPr id="26" name="Subtitle 4"/>
          <p:cNvSpPr txBox="1">
            <a:spLocks/>
          </p:cNvSpPr>
          <p:nvPr/>
        </p:nvSpPr>
        <p:spPr>
          <a:xfrm>
            <a:off x="1729458" y="4692451"/>
            <a:ext cx="7166172" cy="604952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i="1" dirty="0" smtClean="0">
                <a:solidFill>
                  <a:schemeClr val="tx1"/>
                </a:solidFill>
                <a:latin typeface="Arial"/>
                <a:cs typeface="Arial"/>
              </a:rPr>
              <a:t>Table talk:</a:t>
            </a:r>
            <a:r>
              <a:rPr lang="en-GB" sz="3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3600" b="1" dirty="0" smtClean="0">
                <a:solidFill>
                  <a:schemeClr val="tx1"/>
                </a:solidFill>
                <a:latin typeface="Arial"/>
                <a:cs typeface="Arial"/>
              </a:rPr>
              <a:t>next steps</a:t>
            </a:r>
            <a:r>
              <a:rPr lang="en-GB" sz="3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GB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7" name="Picture 26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13" y="4686809"/>
            <a:ext cx="629284" cy="610593"/>
          </a:xfrm>
          <a:prstGeom prst="rect">
            <a:avLst/>
          </a:prstGeom>
        </p:spPr>
      </p:pic>
      <p:sp>
        <p:nvSpPr>
          <p:cNvPr id="28" name="Subtitle 4"/>
          <p:cNvSpPr txBox="1">
            <a:spLocks/>
          </p:cNvSpPr>
          <p:nvPr/>
        </p:nvSpPr>
        <p:spPr>
          <a:xfrm>
            <a:off x="1729458" y="5414123"/>
            <a:ext cx="7166172" cy="604952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tx1"/>
                </a:solidFill>
                <a:latin typeface="Arial"/>
                <a:cs typeface="Arial"/>
              </a:rPr>
              <a:t>Wrapping up</a:t>
            </a:r>
            <a:endParaRPr lang="en-GB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9" name="Picture 28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77" y="5408481"/>
            <a:ext cx="629284" cy="6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9600" y="3026306"/>
            <a:ext cx="6812020" cy="514019"/>
          </a:xfrm>
        </p:spPr>
        <p:txBody>
          <a:bodyPr/>
          <a:lstStyle/>
          <a:p>
            <a:pPr algn="r"/>
            <a:r>
              <a:rPr lang="en-GB" dirty="0" smtClean="0"/>
              <a:t>John Donne (1572 – 1631)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9600" y="1837998"/>
            <a:ext cx="7111312" cy="787216"/>
          </a:xfrm>
        </p:spPr>
        <p:txBody>
          <a:bodyPr>
            <a:noAutofit/>
          </a:bodyPr>
          <a:lstStyle/>
          <a:p>
            <a:r>
              <a:rPr lang="en-GB" dirty="0" smtClean="0"/>
              <a:t>"No man is an island, entire of itself”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3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-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Setting the scene</a:t>
            </a:r>
            <a:endParaRPr lang="en-US" sz="4800" dirty="0"/>
          </a:p>
        </p:txBody>
      </p:sp>
      <p:pic>
        <p:nvPicPr>
          <p:cNvPr id="18" name="Picture 17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010" y="1830735"/>
            <a:ext cx="2349193" cy="3206055"/>
          </a:xfrm>
          <a:prstGeom prst="rect">
            <a:avLst/>
          </a:prstGeom>
          <a:ln>
            <a:noFill/>
          </a:ln>
        </p:spPr>
      </p:pic>
      <p:pic>
        <p:nvPicPr>
          <p:cNvPr id="2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17" y="1830734"/>
            <a:ext cx="2438863" cy="3206055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294" y="1830735"/>
            <a:ext cx="2275904" cy="32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-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Setting the scene</a:t>
            </a:r>
            <a:endParaRPr lang="en-US" sz="4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970042" y="2597709"/>
            <a:ext cx="1880598" cy="2204859"/>
            <a:chOff x="5869494" y="2415081"/>
            <a:chExt cx="1880598" cy="2204859"/>
          </a:xfrm>
        </p:grpSpPr>
        <p:sp>
          <p:nvSpPr>
            <p:cNvPr id="31" name="Rectangle 30"/>
            <p:cNvSpPr/>
            <p:nvPr/>
          </p:nvSpPr>
          <p:spPr>
            <a:xfrm flipV="1">
              <a:off x="5921292" y="2901753"/>
              <a:ext cx="1828800" cy="1718187"/>
            </a:xfrm>
            <a:prstGeom prst="rect">
              <a:avLst/>
            </a:prstGeom>
            <a:solidFill>
              <a:schemeClr val="bg1"/>
            </a:solidFill>
            <a:ln w="76200"/>
            <a:scene3d>
              <a:camera prst="obliqueBottomLeft">
                <a:rot lat="4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5921292" y="2739529"/>
              <a:ext cx="1828800" cy="1718187"/>
            </a:xfrm>
            <a:prstGeom prst="rect">
              <a:avLst/>
            </a:prstGeom>
            <a:solidFill>
              <a:schemeClr val="bg1"/>
            </a:solidFill>
            <a:ln w="76200"/>
            <a:scene3d>
              <a:camera prst="obliqueBottomLeft">
                <a:rot lat="4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5921292" y="2577305"/>
              <a:ext cx="1828800" cy="1718187"/>
            </a:xfrm>
            <a:prstGeom prst="rect">
              <a:avLst/>
            </a:prstGeom>
            <a:solidFill>
              <a:schemeClr val="bg1"/>
            </a:solidFill>
            <a:ln w="76200"/>
            <a:scene3d>
              <a:camera prst="obliqueBottomLeft">
                <a:rot lat="4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5921292" y="2415081"/>
              <a:ext cx="1828800" cy="1718187"/>
            </a:xfrm>
            <a:prstGeom prst="rect">
              <a:avLst/>
            </a:prstGeom>
            <a:solidFill>
              <a:schemeClr val="bg1"/>
            </a:solidFill>
            <a:ln w="76200"/>
            <a:scene3d>
              <a:camera prst="obliqueBottomLeft">
                <a:rot lat="4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ardrop 34"/>
            <p:cNvSpPr/>
            <p:nvPr/>
          </p:nvSpPr>
          <p:spPr>
            <a:xfrm rot="7833294">
              <a:off x="5845014" y="2682130"/>
              <a:ext cx="486619" cy="437660"/>
            </a:xfrm>
            <a:prstGeom prst="teardrop">
              <a:avLst>
                <a:gd name="adj" fmla="val 159051"/>
              </a:avLst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03120" y="2284831"/>
            <a:ext cx="3023419" cy="2431092"/>
            <a:chOff x="4527754" y="1637071"/>
            <a:chExt cx="3023419" cy="2431092"/>
          </a:xfrm>
        </p:grpSpPr>
        <p:grpSp>
          <p:nvGrpSpPr>
            <p:cNvPr id="7" name="Group 6"/>
            <p:cNvGrpSpPr/>
            <p:nvPr/>
          </p:nvGrpSpPr>
          <p:grpSpPr>
            <a:xfrm>
              <a:off x="4527754" y="1637071"/>
              <a:ext cx="3023419" cy="2431092"/>
              <a:chOff x="4527754" y="1637071"/>
              <a:chExt cx="3023419" cy="243109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785068" y="1637071"/>
                <a:ext cx="2665020" cy="2431092"/>
              </a:xfrm>
              <a:prstGeom prst="rect">
                <a:avLst/>
              </a:prstGeom>
              <a:solidFill>
                <a:schemeClr val="bg1"/>
              </a:solidFill>
              <a:ln w="76200"/>
              <a:scene3d>
                <a:camera prst="obliqueBottomLeft">
                  <a:rot lat="42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27754" y="2504528"/>
                <a:ext cx="1663340" cy="1095703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shade val="95000"/>
                    <a:satMod val="105000"/>
                  </a:schemeClr>
                </a:solidFill>
              </a:ln>
              <a:scene3d>
                <a:camera prst="obliqueBottomLeft">
                  <a:rot lat="42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Teardrop 38"/>
              <p:cNvSpPr/>
              <p:nvPr/>
            </p:nvSpPr>
            <p:spPr>
              <a:xfrm>
                <a:off x="5120491" y="2050826"/>
                <a:ext cx="1332510" cy="1460938"/>
              </a:xfrm>
              <a:prstGeom prst="teardrop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shade val="95000"/>
                    <a:satMod val="105000"/>
                  </a:schemeClr>
                </a:solidFill>
              </a:ln>
              <a:scene3d>
                <a:camera prst="obliqueBottomLeft">
                  <a:rot lat="42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Pie 39"/>
              <p:cNvSpPr/>
              <p:nvPr/>
            </p:nvSpPr>
            <p:spPr>
              <a:xfrm>
                <a:off x="6080817" y="1742672"/>
                <a:ext cx="1470356" cy="1523712"/>
              </a:xfrm>
              <a:prstGeom prst="pi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shade val="95000"/>
                    <a:satMod val="105000"/>
                  </a:schemeClr>
                </a:solidFill>
              </a:ln>
              <a:scene3d>
                <a:camera prst="obliqueBottomLeft">
                  <a:rot lat="42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Teardrop 4"/>
            <p:cNvSpPr/>
            <p:nvPr/>
          </p:nvSpPr>
          <p:spPr>
            <a:xfrm rot="8145261">
              <a:off x="6248029" y="2134158"/>
              <a:ext cx="409943" cy="420861"/>
            </a:xfrm>
            <a:prstGeom prst="teardrop">
              <a:avLst>
                <a:gd name="adj" fmla="val 169878"/>
              </a:avLst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86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-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Setting the scene</a:t>
            </a:r>
            <a:endParaRPr lang="en-US" sz="4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14111" t="18101" r="14197" b="17118"/>
          <a:stretch/>
        </p:blipFill>
        <p:spPr>
          <a:xfrm>
            <a:off x="6104377" y="2693292"/>
            <a:ext cx="2179937" cy="19058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20528" t="19795" r="14276" b="16694"/>
          <a:stretch/>
        </p:blipFill>
        <p:spPr>
          <a:xfrm>
            <a:off x="3554015" y="2711977"/>
            <a:ext cx="1818691" cy="18685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2247">
            <a:off x="1286033" y="2684486"/>
            <a:ext cx="965519" cy="21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-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Setting the scene</a:t>
            </a:r>
            <a:endParaRPr lang="en-US" sz="4800" dirty="0"/>
          </a:p>
        </p:txBody>
      </p:sp>
      <p:grpSp>
        <p:nvGrpSpPr>
          <p:cNvPr id="3" name="Group 2"/>
          <p:cNvGrpSpPr/>
          <p:nvPr/>
        </p:nvGrpSpPr>
        <p:grpSpPr>
          <a:xfrm rot="19759772">
            <a:off x="707929" y="1607738"/>
            <a:ext cx="2900162" cy="2491667"/>
            <a:chOff x="457201" y="1843548"/>
            <a:chExt cx="2900162" cy="2491667"/>
          </a:xfrm>
        </p:grpSpPr>
        <p:pic>
          <p:nvPicPr>
            <p:cNvPr id="18" name="Picture 17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317110">
              <a:off x="457201" y="1843548"/>
              <a:ext cx="1407075" cy="19203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541" y="2054328"/>
              <a:ext cx="1445288" cy="1899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415501">
              <a:off x="1994185" y="2414913"/>
              <a:ext cx="1363178" cy="192030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904470" y="3824826"/>
            <a:ext cx="1880598" cy="2204859"/>
            <a:chOff x="5869494" y="2415081"/>
            <a:chExt cx="1880598" cy="2204859"/>
          </a:xfrm>
        </p:grpSpPr>
        <p:sp>
          <p:nvSpPr>
            <p:cNvPr id="31" name="Rectangle 30"/>
            <p:cNvSpPr/>
            <p:nvPr/>
          </p:nvSpPr>
          <p:spPr>
            <a:xfrm flipV="1">
              <a:off x="5921292" y="2901753"/>
              <a:ext cx="1828800" cy="1718187"/>
            </a:xfrm>
            <a:prstGeom prst="rect">
              <a:avLst/>
            </a:prstGeom>
            <a:solidFill>
              <a:schemeClr val="bg1"/>
            </a:solidFill>
            <a:ln w="76200"/>
            <a:scene3d>
              <a:camera prst="obliqueBottomLeft">
                <a:rot lat="4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5921292" y="2739529"/>
              <a:ext cx="1828800" cy="1718187"/>
            </a:xfrm>
            <a:prstGeom prst="rect">
              <a:avLst/>
            </a:prstGeom>
            <a:solidFill>
              <a:schemeClr val="bg1"/>
            </a:solidFill>
            <a:ln w="76200"/>
            <a:scene3d>
              <a:camera prst="obliqueBottomLeft">
                <a:rot lat="4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5921292" y="2577305"/>
              <a:ext cx="1828800" cy="1718187"/>
            </a:xfrm>
            <a:prstGeom prst="rect">
              <a:avLst/>
            </a:prstGeom>
            <a:solidFill>
              <a:schemeClr val="bg1"/>
            </a:solidFill>
            <a:ln w="76200"/>
            <a:scene3d>
              <a:camera prst="obliqueBottomLeft">
                <a:rot lat="4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5921292" y="2415081"/>
              <a:ext cx="1828800" cy="1718187"/>
            </a:xfrm>
            <a:prstGeom prst="rect">
              <a:avLst/>
            </a:prstGeom>
            <a:solidFill>
              <a:schemeClr val="bg1"/>
            </a:solidFill>
            <a:ln w="76200"/>
            <a:scene3d>
              <a:camera prst="obliqueBottomLeft">
                <a:rot lat="4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ardrop 34"/>
            <p:cNvSpPr/>
            <p:nvPr/>
          </p:nvSpPr>
          <p:spPr>
            <a:xfrm rot="7833294">
              <a:off x="5845014" y="2682130"/>
              <a:ext cx="486619" cy="437660"/>
            </a:xfrm>
            <a:prstGeom prst="teardrop">
              <a:avLst>
                <a:gd name="adj" fmla="val 159051"/>
              </a:avLst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44296" y="1975887"/>
            <a:ext cx="3023419" cy="2431092"/>
            <a:chOff x="4527754" y="1637071"/>
            <a:chExt cx="3023419" cy="2431092"/>
          </a:xfrm>
        </p:grpSpPr>
        <p:grpSp>
          <p:nvGrpSpPr>
            <p:cNvPr id="7" name="Group 6"/>
            <p:cNvGrpSpPr/>
            <p:nvPr/>
          </p:nvGrpSpPr>
          <p:grpSpPr>
            <a:xfrm>
              <a:off x="4527754" y="1637071"/>
              <a:ext cx="3023419" cy="2431092"/>
              <a:chOff x="4527754" y="1637071"/>
              <a:chExt cx="3023419" cy="243109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785068" y="1637071"/>
                <a:ext cx="2665020" cy="2431092"/>
              </a:xfrm>
              <a:prstGeom prst="rect">
                <a:avLst/>
              </a:prstGeom>
              <a:solidFill>
                <a:schemeClr val="bg1"/>
              </a:solidFill>
              <a:ln w="76200"/>
              <a:scene3d>
                <a:camera prst="obliqueBottomLeft">
                  <a:rot lat="42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27754" y="2504528"/>
                <a:ext cx="1663340" cy="1095703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shade val="95000"/>
                    <a:satMod val="105000"/>
                  </a:schemeClr>
                </a:solidFill>
              </a:ln>
              <a:scene3d>
                <a:camera prst="obliqueBottomLeft">
                  <a:rot lat="42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Teardrop 38"/>
              <p:cNvSpPr/>
              <p:nvPr/>
            </p:nvSpPr>
            <p:spPr>
              <a:xfrm>
                <a:off x="5120491" y="2050826"/>
                <a:ext cx="1332510" cy="1460938"/>
              </a:xfrm>
              <a:prstGeom prst="teardrop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shade val="95000"/>
                    <a:satMod val="105000"/>
                  </a:schemeClr>
                </a:solidFill>
              </a:ln>
              <a:scene3d>
                <a:camera prst="obliqueBottomLeft">
                  <a:rot lat="42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Pie 39"/>
              <p:cNvSpPr/>
              <p:nvPr/>
            </p:nvSpPr>
            <p:spPr>
              <a:xfrm>
                <a:off x="6080817" y="1742672"/>
                <a:ext cx="1470356" cy="1523712"/>
              </a:xfrm>
              <a:prstGeom prst="pi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shade val="95000"/>
                    <a:satMod val="105000"/>
                  </a:schemeClr>
                </a:solidFill>
              </a:ln>
              <a:scene3d>
                <a:camera prst="obliqueBottomLeft">
                  <a:rot lat="42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Teardrop 4"/>
            <p:cNvSpPr/>
            <p:nvPr/>
          </p:nvSpPr>
          <p:spPr>
            <a:xfrm rot="8145261">
              <a:off x="6248029" y="2134158"/>
              <a:ext cx="409943" cy="420861"/>
            </a:xfrm>
            <a:prstGeom prst="teardrop">
              <a:avLst>
                <a:gd name="adj" fmla="val 169878"/>
              </a:avLst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82917" y="4395785"/>
            <a:ext cx="2828128" cy="2173874"/>
            <a:chOff x="6266365" y="4617005"/>
            <a:chExt cx="2828128" cy="217387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/>
            <a:srcRect l="14111" t="18101" r="14197" b="17118"/>
            <a:stretch/>
          </p:blipFill>
          <p:spPr>
            <a:xfrm>
              <a:off x="6363200" y="4617005"/>
              <a:ext cx="2034355" cy="177860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/>
            <a:srcRect l="20528" t="19795" r="14276" b="16694"/>
            <a:stretch/>
          </p:blipFill>
          <p:spPr>
            <a:xfrm rot="1670024">
              <a:off x="7879903" y="5543013"/>
              <a:ext cx="1214590" cy="124786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76897">
              <a:off x="6266365" y="5326083"/>
              <a:ext cx="644810" cy="140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38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This is your </a:t>
            </a:r>
            <a:r>
              <a:rPr lang="en-GB" sz="2800" dirty="0" smtClean="0"/>
              <a:t>session</a:t>
            </a:r>
          </a:p>
          <a:p>
            <a:r>
              <a:rPr lang="en-GB" sz="2800" dirty="0" smtClean="0"/>
              <a:t>Productive not </a:t>
            </a:r>
            <a:r>
              <a:rPr lang="en-GB" sz="2800" dirty="0"/>
              <a:t>prescriptive</a:t>
            </a:r>
          </a:p>
          <a:p>
            <a:r>
              <a:rPr lang="en-GB" sz="2800" dirty="0"/>
              <a:t>Chatham House </a:t>
            </a:r>
            <a:r>
              <a:rPr lang="en-GB" sz="2800" dirty="0" smtClean="0"/>
              <a:t>rules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Find your “place”</a:t>
            </a:r>
          </a:p>
          <a:p>
            <a:r>
              <a:rPr lang="en-GB" sz="2800" dirty="0" smtClean="0"/>
              <a:t>Group with your closest stakeholders</a:t>
            </a:r>
          </a:p>
          <a:p>
            <a:r>
              <a:rPr lang="en-GB" sz="2800" dirty="0" smtClean="0"/>
              <a:t>Appoint a scribe and a spokesperson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ground 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2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9600" y="3631692"/>
            <a:ext cx="6812020" cy="514019"/>
          </a:xfrm>
        </p:spPr>
        <p:txBody>
          <a:bodyPr/>
          <a:lstStyle/>
          <a:p>
            <a:pPr algn="r"/>
            <a:r>
              <a:rPr lang="en-GB" dirty="0" smtClean="0"/>
              <a:t>Seneca (4BC – 65AD)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9600" y="1837997"/>
            <a:ext cx="7111312" cy="1819603"/>
          </a:xfrm>
        </p:spPr>
        <p:txBody>
          <a:bodyPr/>
          <a:lstStyle/>
          <a:p>
            <a:r>
              <a:rPr lang="en-GB" dirty="0"/>
              <a:t>“To the person who does not know where he wants to go there is no </a:t>
            </a:r>
            <a:r>
              <a:rPr lang="en-GB" dirty="0" smtClean="0"/>
              <a:t>favourable </a:t>
            </a:r>
            <a:r>
              <a:rPr lang="en-GB" dirty="0"/>
              <a:t>wind.”</a:t>
            </a:r>
          </a:p>
        </p:txBody>
      </p:sp>
    </p:spTree>
    <p:extLst>
      <p:ext uri="{BB962C8B-B14F-4D97-AF65-F5344CB8AC3E}">
        <p14:creationId xmlns:p14="http://schemas.microsoft.com/office/powerpoint/2010/main" val="145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9D2CD717CE7D2F4286D7A03A531D5A9C0200AE76E6465EBEB5438FF0151AFBA56FA9" ma:contentTypeVersion="35" ma:contentTypeDescription="Content Type for all the documents with a classification attached" ma:contentTypeScope="" ma:versionID="1a4b99896f24a46e5b9abe653d462e44">
  <xsd:schema xmlns:xsd="http://www.w3.org/2001/XMLSchema" xmlns:xs="http://www.w3.org/2001/XMLSchema" xmlns:p="http://schemas.microsoft.com/office/2006/metadata/properties" xmlns:ns2="51367701-27c8-403e-a234-85855c5cd73e" xmlns:ns4="cccaf3ac-2de9-44d4-aa31-54302fceb5f7" xmlns:ns5="ddfc0607-48e1-4f98-8c6f-3287da82a77f" targetNamespace="http://schemas.microsoft.com/office/2006/metadata/properties" ma:root="true" ma:fieldsID="e063d8f59cccb8a5befe8a952a41d0be" ns2:_="" ns4:_="" ns5:_="">
    <xsd:import namespace="51367701-27c8-403e-a234-85855c5cd73e"/>
    <xsd:import namespace="cccaf3ac-2de9-44d4-aa31-54302fceb5f7"/>
    <xsd:import namespace="ddfc0607-48e1-4f98-8c6f-3287da82a77f"/>
    <xsd:element name="properties">
      <xsd:complexType>
        <xsd:sequence>
          <xsd:element name="documentManagement">
            <xsd:complexType>
              <xsd:all>
                <xsd:element ref="ns2:DocumentAuthor"/>
                <xsd:element ref="ns2:Classification" minOccurs="0"/>
                <xsd:element ref="ns2:DocumentCategory" minOccurs="0"/>
                <xsd:element ref="ns2:ReviewDate" minOccurs="0"/>
                <xsd:element ref="ns2:DocumentStatus"/>
                <xsd:element ref="ns2:DocumentVersion"/>
                <xsd:element ref="ns2:Directorate" minOccurs="0"/>
                <xsd:element ref="ns2:Dept" minOccurs="0"/>
                <xsd:element ref="ns2:SecurityClassification" minOccurs="0"/>
                <xsd:element ref="ns2:FOIClass" minOccurs="0"/>
                <xsd:element ref="ns2:Readership_x002f_Audience" minOccurs="0"/>
                <xsd:element ref="ns2:SubjectArea" minOccurs="0"/>
                <xsd:element ref="ns2:NHSOutcomesFrameworkDomain" minOccurs="0"/>
                <xsd:element ref="ns2:TaxKeywordTaxHTField" minOccurs="0"/>
                <xsd:element ref="ns4:TaxCatchAll" minOccurs="0"/>
                <xsd:element ref="ns4:TaxCatchAllLabel" minOccurs="0"/>
                <xsd:element ref="ns4:_dlc_DocId" minOccurs="0"/>
                <xsd:element ref="ns4:_dlc_DocIdUrl" minOccurs="0"/>
                <xsd:element ref="ns4:_dlc_DocIdPersistId" minOccurs="0"/>
                <xsd:element ref="ns2:SharedWithUsers" minOccurs="0"/>
                <xsd:element ref="ns2:SharedWithDetails" minOccurs="0"/>
                <xsd:element ref="ns5:Topic"/>
                <xsd:element ref="ns5:sub_x0020_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DocumentAuthor" ma:index="1" ma:displayName="Document Author" ma:list="UserInfo" ma:SharePointGroup="0" ma:internalName="DocumentAuth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lassification" ma:index="2" nillable="true" ma:displayName="Classification" ma:description="Classification of the document type" ma:format="Dropdown" ma:internalName="Classification">
      <xsd:simpleType>
        <xsd:restriction base="dms:Choice">
          <xsd:enumeration value="Guidance"/>
          <xsd:enumeration value="Statutory guidance"/>
          <xsd:enumeration value="Standard operating procedure"/>
          <xsd:enumeration value="Case study"/>
          <xsd:enumeration value="Report"/>
          <xsd:enumeration value="Template"/>
          <xsd:enumeration value="Form"/>
          <xsd:enumeration value="Audio / podcast"/>
          <xsd:enumeration value="Video / webcaste event"/>
          <xsd:enumeration value="Webinar"/>
          <xsd:enumeration value="Leaflet"/>
          <xsd:enumeration value="Toolkit"/>
          <xsd:enumeration value="Presentation"/>
          <xsd:enumeration value="Board paper"/>
          <xsd:enumeration value="Minutes"/>
          <xsd:enumeration value="Strategy"/>
          <xsd:enumeration value="Letter"/>
          <xsd:enumeration value="FAQs"/>
          <xsd:enumeration value="Lists / directory"/>
          <xsd:enumeration value="Leaflet"/>
          <xsd:enumeration value="Bulletin / newsletter"/>
        </xsd:restriction>
      </xsd:simpleType>
    </xsd:element>
    <xsd:element name="DocumentCategory" ma:index="5" nillable="true" ma:displayName="Document Category" ma:description="Types of documents available in the organisation" ma:format="Dropdown" ma:internalName="DocumentCategory">
      <xsd:simpleType>
        <xsd:restriction base="dms:Choice">
          <xsd:enumeration value="Report"/>
          <xsd:enumeration value="Protocol"/>
          <xsd:enumeration value="Plan"/>
          <xsd:enumeration value="Strategy"/>
          <xsd:enumeration value="Minutes"/>
          <xsd:enumeration value="Contract"/>
          <xsd:enumeration value="Budget"/>
          <xsd:enumeration value="Project"/>
        </xsd:restriction>
      </xsd:simpleType>
    </xsd:element>
    <xsd:element name="ReviewDate" ma:index="6" nillable="true" ma:displayName="Review Date" ma:format="DateOnly" ma:internalName="ReviewDate">
      <xsd:simpleType>
        <xsd:restriction base="dms:DateTime"/>
      </xsd:simpleType>
    </xsd:element>
    <xsd:element name="DocumentStatus" ma:index="7" ma:displayName="Document Status" ma:default="Pre-draft" ma:description="Status of Document e.g. Draft, Reviewed, Scheduled, Published, Final, Expired and Archived" ma:format="Dropdown" ma:internalName="DocumentStatus" ma:readOnly="false">
      <xsd:simpleType>
        <xsd:restriction base="dms:Choice">
          <xsd:enumeration value="Pre-draft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  <xsd:enumeration value="Archived"/>
        </xsd:restriction>
      </xsd:simpleType>
    </xsd:element>
    <xsd:element name="DocumentVersion" ma:index="8" ma:displayName="Document Version" ma:default="0.1" ma:description="Version number of the current document" ma:internalName="DocumentVersion" ma:percentage="FALSE">
      <xsd:simpleType>
        <xsd:restriction base="dms:Number"/>
      </xsd:simpleType>
    </xsd:element>
    <xsd:element name="Directorate" ma:index="9" nillable="true" ma:displayName="Directorate" ma:description="List of all NHS England Directorates" ma:format="Dropdown" ma:internalName="Directorate" ma:readOnly="false">
      <xsd:simpleType>
        <xsd:restriction base="dms:Choice">
          <xsd:enumeration value="Policy"/>
          <xsd:enumeration value="Transformation &amp; Corporate Operations"/>
          <xsd:enumeration value="Patients and Information"/>
          <xsd:enumeration value="Operations"/>
          <xsd:enumeration value="Nursing"/>
          <xsd:enumeration value="Medical"/>
          <xsd:enumeration value="Human Resources"/>
          <xsd:enumeration value="Finance"/>
          <xsd:enumeration value="Commissioning Development"/>
          <xsd:enumeration value="CCG Submitted"/>
          <xsd:enumeration value="CSU Submitted"/>
          <xsd:enumeration value="None NHS England"/>
        </xsd:restriction>
      </xsd:simpleType>
    </xsd:element>
    <xsd:element name="Dept" ma:index="10" nillable="true" ma:displayName="Department/Team" ma:description="Select the originating directorate or department" ma:format="Dropdown" ma:internalName="Dept">
      <xsd:simpleType>
        <xsd:restriction base="dms:Choice">
          <xsd:enumeration value="Clinical Governance Support Unit"/>
          <xsd:enumeration value="Marketing &amp; Communications"/>
          <xsd:enumeration value="Education &amp; Training"/>
          <xsd:enumeration value="Estates"/>
          <xsd:enumeration value="Executive"/>
          <xsd:enumeration value="Facilities"/>
          <xsd:enumeration value="Finance"/>
          <xsd:enumeration value="Health &amp; Safety"/>
          <xsd:enumeration value="Health Records"/>
          <xsd:enumeration value="Human Resources"/>
          <xsd:enumeration value="IM&amp;T"/>
          <xsd:enumeration value="Procurement"/>
          <xsd:enumeration value="Security"/>
        </xsd:restriction>
      </xsd:simpleType>
    </xsd:element>
    <xsd:element name="SecurityClassification" ma:index="12" nillable="true" ma:displayName="Security Classification" ma:internalName="SecurityClassification">
      <xsd:simpleType>
        <xsd:restriction base="dms:Text">
          <xsd:maxLength value="255"/>
        </xsd:restriction>
      </xsd:simpleType>
    </xsd:element>
    <xsd:element name="FOIClass" ma:index="13" nillable="true" ma:displayName="FOI Class" ma:description="List of the seven FOI Classes" ma:internalName="FOI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ho we are and what we do"/>
                    <xsd:enumeration value="What we spend and how we spend it"/>
                    <xsd:enumeration value="What our priorities are and how we are doing"/>
                    <xsd:enumeration value="How we make decisions"/>
                    <xsd:enumeration value="Our policies and procedures"/>
                    <xsd:enumeration value="Lists and registers"/>
                    <xsd:enumeration value="The services we offer"/>
                    <xsd:enumeration value="No"/>
                    <xsd:enumeration value="Yes TBC"/>
                  </xsd:restriction>
                </xsd:simpleType>
              </xsd:element>
            </xsd:sequence>
          </xsd:extension>
        </xsd:complexContent>
      </xsd:complexType>
    </xsd:element>
    <xsd:element name="Readership_x002f_Audience" ma:index="14" nillable="true" ma:displayName="Suggested Readership/Audience" ma:default="All Staff" ma:description="Intended audience for the document" ma:format="Dropdown" ma:internalName="Readership_x002F_Audience" ma:readOnly="false">
      <xsd:simpleType>
        <xsd:restriction base="dms:Choice">
          <xsd:enumeration value="All Staff"/>
          <xsd:enumeration value="Consultants and Doctors"/>
          <xsd:enumeration value="Clinical staff"/>
          <xsd:enumeration value="Nursing staff"/>
          <xsd:enumeration value="Support staff"/>
          <xsd:enumeration value="External"/>
          <xsd:enumeration value="CCG Clinical Leaders"/>
          <xsd:enumeration value="CCG Chief Officers"/>
          <xsd:enumeration value="Other CCG members/staff"/>
          <xsd:enumeration value="CSU Managing Directors"/>
          <xsd:enumeration value="Care Trust CEs"/>
          <xsd:enumeration value="Foundation Trust CEs"/>
          <xsd:enumeration value="Medical Directors"/>
          <xsd:enumeration value="Directors of PH"/>
          <xsd:enumeration value="Directors of Nursing"/>
          <xsd:enumeration value="Local Authority CEs"/>
          <xsd:enumeration value="Directors of Adult social services"/>
          <xsd:enumeration value="Clinical reference groups"/>
          <xsd:enumeration value="Patients/public"/>
          <xsd:enumeration value="GPs"/>
          <xsd:enumeration value="Dentists"/>
          <xsd:enumeration value="Optometrists"/>
          <xsd:enumeration value="Nurses"/>
          <xsd:enumeration value="Allied health professionals"/>
          <xsd:enumeration value="NHS Trust Board Chairs"/>
          <xsd:enumeration value="NHS England Area Directors"/>
          <xsd:enumeration value="NHS England Regional Directors"/>
          <xsd:enumeration value="NHS Trust CEs"/>
          <xsd:enumeration value="All NHS England Employees"/>
          <xsd:enumeration value="Other"/>
        </xsd:restriction>
      </xsd:simpleType>
    </xsd:element>
    <xsd:element name="SubjectArea" ma:index="15" nillable="true" ma:displayName="Subject Area" ma:description="Which subjct area is the document relevant to" ma:internalName="Subject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veloping CCGs"/>
                    <xsd:enumeration value="Leadership"/>
                    <xsd:enumeration value="Clinical Leadership"/>
                    <xsd:enumeration value="Specialised Commissioning"/>
                    <xsd:enumeration value="Primary Care Commissioning"/>
                    <xsd:enumeration value="Health and Justice Commissioning"/>
                    <xsd:enumeration value="Armed Forces and their Families Commissioning"/>
                    <xsd:enumeration value="Public Health Commissioning"/>
                    <xsd:enumeration value="Finance"/>
                    <xsd:enumeration value="Pricing and incentives"/>
                    <xsd:enumeration value="Choice, competition and procurement"/>
                    <xsd:enumeration value="Technology"/>
                    <xsd:enumeration value="Innovation"/>
                    <xsd:enumeration value="Information and Data"/>
                    <xsd:enumeration value="Public and patient involvement"/>
                    <xsd:enumeration value="Medicines and prescribing"/>
                    <xsd:enumeration value="Quality Improvement"/>
                    <xsd:enumeration value="Patient Safety"/>
                    <xsd:enumeration value="Screening and immunisation"/>
                    <xsd:enumeration value="Long term conditions"/>
                    <xsd:enumeration value="Maternity, children and young people"/>
                    <xsd:enumeration value="Integrated care"/>
                    <xsd:enumeration value="Emergency and Unplanned care"/>
                    <xsd:enumeration value="End Of Life care"/>
                    <xsd:enumeration value="Older People"/>
                    <xsd:enumeration value="Mental health"/>
                    <xsd:enumeration value="Planned care"/>
                    <xsd:enumeration value="Health inequalities"/>
                    <xsd:enumeration value="Governance / governance structures"/>
                    <xsd:enumeration value="Organisational development"/>
                  </xsd:restriction>
                </xsd:simpleType>
              </xsd:element>
            </xsd:sequence>
          </xsd:extension>
        </xsd:complexContent>
      </xsd:complexType>
    </xsd:element>
    <xsd:element name="NHSOutcomesFrameworkDomain" ma:index="16" nillable="true" ma:displayName="NHS Outcomes Framework Domain" ma:description="Which outcomes framework does the document relate to" ma:internalName="NHSOutcomesFrameworkDomai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. Preventing people from dying prematurely"/>
                    <xsd:enumeration value="2. Enhancing quality of life for people with long term conditions"/>
                    <xsd:enumeration value="3. Helping people to recover from episodes of ill health or injury"/>
                    <xsd:enumeration value="4. Ensuring that people have a positive experience of care"/>
                    <xsd:enumeration value="5. Treating and caring for people in a safe environment and protecting them from avoidable harm"/>
                  </xsd:restriction>
                </xsd:simpleType>
              </xsd:element>
            </xsd:sequence>
          </xsd:extension>
        </xsd:complexContent>
      </xsd:complexType>
    </xsd:element>
    <xsd:element name="TaxKeywordTaxHTField" ma:index="19" ma:taxonomy="true" ma:internalName="TaxKeywordTaxHTField" ma:taxonomyFieldName="TaxKeyword" ma:displayName="Enterprise Keywords" ma:readOnly="false" ma:fieldId="{23f27201-bee3-471e-b2e7-b64fd8b7ca38}" ma:taxonomyMulti="true" ma:sspId="443b0bdb-28a8-4814-9fb9-624c17c095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e57bc44-36d8-4ce3-968d-20dac5a927c3}" ma:internalName="TaxCatchAll" ma:showField="CatchAllData" ma:web="51367701-27c8-403e-a234-85855c5cd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0e57bc44-36d8-4ce3-968d-20dac5a927c3}" ma:internalName="TaxCatchAllLabel" ma:readOnly="true" ma:showField="CatchAllDataLabel" ma:web="51367701-27c8-403e-a234-85855c5cd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c0607-48e1-4f98-8c6f-3287da82a77f" elementFormDefault="qualified">
    <xsd:import namespace="http://schemas.microsoft.com/office/2006/documentManagement/types"/>
    <xsd:import namespace="http://schemas.microsoft.com/office/infopath/2007/PartnerControls"/>
    <xsd:element name="Topic" ma:index="31" ma:displayName="Topic" ma:internalName="Topic">
      <xsd:simpleType>
        <xsd:restriction base="dms:Text">
          <xsd:maxLength value="100"/>
        </xsd:restriction>
      </xsd:simpleType>
    </xsd:element>
    <xsd:element name="sub_x0020_topic" ma:index="32" nillable="true" ma:displayName="sub topic" ma:internalName="sub_x0020_topic">
      <xsd:simpleType>
        <xsd:restriction base="dms:Text">
          <xsd:maxLength value="1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3" ma:displayName="Title"/>
        <xsd:element ref="dc:subject" minOccurs="0" maxOccurs="1" ma:index="4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Date xmlns="51367701-27c8-403e-a234-85855c5cd73e" xsi:nil="true"/>
    <SubjectArea xmlns="51367701-27c8-403e-a234-85855c5cd73e"/>
    <Topic xmlns="ddfc0607-48e1-4f98-8c6f-3287da82a77f">PowerPoint Template</Topic>
    <FOIClass xmlns="51367701-27c8-403e-a234-85855c5cd73e"/>
    <Classification xmlns="51367701-27c8-403e-a234-85855c5cd73e" xsi:nil="true"/>
    <Directorate xmlns="51367701-27c8-403e-a234-85855c5cd73e">Patients and Information</Directorate>
    <Dept xmlns="51367701-27c8-403e-a234-85855c5cd73e" xsi:nil="true"/>
    <NHSOutcomesFrameworkDomain xmlns="51367701-27c8-403e-a234-85855c5cd73e"/>
    <DocumentCategory xmlns="51367701-27c8-403e-a234-85855c5cd73e" xsi:nil="true"/>
    <TaxCatchAll xmlns="cccaf3ac-2de9-44d4-aa31-54302fceb5f7">
      <Value>56</Value>
    </TaxCatchAll>
    <SecurityClassification xmlns="51367701-27c8-403e-a234-85855c5cd73e" xsi:nil="true"/>
    <Readership_x002f_Audience xmlns="51367701-27c8-403e-a234-85855c5cd73e">All Staff</Readership_x002f_Audience>
    <TaxKeywordTaxHTField xmlns="51367701-27c8-403e-a234-85855c5cd7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4c34a697-0693-448a-8a62-34ca4d28d823</TermId>
        </TermInfo>
      </Terms>
    </TaxKeywordTaxHTField>
    <DocumentStatus xmlns="51367701-27c8-403e-a234-85855c5cd73e">Published</DocumentStatus>
    <DocumentVersion xmlns="51367701-27c8-403e-a234-85855c5cd73e">0.1</DocumentVersion>
    <DocumentAuthor xmlns="51367701-27c8-403e-a234-85855c5cd73e">
      <UserInfo>
        <DisplayName>Sally McMillan</DisplayName>
        <AccountId>9242</AccountId>
        <AccountType/>
      </UserInfo>
    </DocumentAuthor>
    <_dlc_DocId xmlns="cccaf3ac-2de9-44d4-aa31-54302fceb5f7">K57F673QWXRZ-1160-58</_dlc_DocId>
    <_dlc_DocIdUrl xmlns="cccaf3ac-2de9-44d4-aa31-54302fceb5f7">
      <Url>https://nhsengland.sharepoint.com/TeamCentre/VisionandValues/_layouts/15/DocIdRedir.aspx?ID=K57F673QWXRZ-1160-58</Url>
      <Description>K57F673QWXRZ-1160-58</Description>
    </_dlc_DocIdUrl>
    <sub_x0020_topic xmlns="ddfc0607-48e1-4f98-8c6f-3287da82a77f">Template</sub_x0020_topic>
    <SharedWithUsers xmlns="51367701-27c8-403e-a234-85855c5cd73e">
      <UserInfo>
        <DisplayName>Jayne Bell</DisplayName>
        <AccountId>2510</AccountId>
        <AccountType/>
      </UserInfo>
      <UserInfo>
        <DisplayName>Indu Rajasekar</DisplayName>
        <AccountId>8288</AccountId>
        <AccountType/>
      </UserInfo>
      <UserInfo>
        <DisplayName>Michele Upton</DisplayName>
        <AccountId>8742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EA125D-EE90-4D05-BA5F-74B933484B1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FD5FA32-AB70-4493-8302-26DE11A36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cccaf3ac-2de9-44d4-aa31-54302fceb5f7"/>
    <ds:schemaRef ds:uri="ddfc0607-48e1-4f98-8c6f-3287da82a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191F8F-D2CD-49EB-93B5-6762A8931469}">
  <ds:schemaRefs>
    <ds:schemaRef ds:uri="http://purl.org/dc/elements/1.1/"/>
    <ds:schemaRef ds:uri="http://schemas.microsoft.com/office/2006/documentManagement/types"/>
    <ds:schemaRef ds:uri="51367701-27c8-403e-a234-85855c5cd73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dfc0607-48e1-4f98-8c6f-3287da82a77f"/>
    <ds:schemaRef ds:uri="cccaf3ac-2de9-44d4-aa31-54302fceb5f7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EA6ED95-C6A6-4A2E-8B0A-868472E797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375</Words>
  <Application>Microsoft Office PowerPoint</Application>
  <PresentationFormat>On-screen Show (4:3)</PresentationFormat>
  <Paragraphs>65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A sense of place</vt:lpstr>
      <vt:lpstr>A sense of place</vt:lpstr>
      <vt:lpstr>PowerPoint Presentation</vt:lpstr>
      <vt:lpstr>Setting the scene</vt:lpstr>
      <vt:lpstr>Setting the scene</vt:lpstr>
      <vt:lpstr>Setting the scene</vt:lpstr>
      <vt:lpstr>Setting the scene</vt:lpstr>
      <vt:lpstr>Group ground rules</vt:lpstr>
      <vt:lpstr>PowerPoint Presentation</vt:lpstr>
      <vt:lpstr>Having the vision(s)</vt:lpstr>
      <vt:lpstr>PowerPoint Presentation</vt:lpstr>
      <vt:lpstr>Sharing stakeholders</vt:lpstr>
      <vt:lpstr>PowerPoint Presentation</vt:lpstr>
      <vt:lpstr>Flows and Pipes</vt:lpstr>
      <vt:lpstr>PowerPoint Presentation</vt:lpstr>
      <vt:lpstr>Taking the next step…</vt:lpstr>
      <vt:lpstr>Any Questions?</vt:lpstr>
    </vt:vector>
  </TitlesOfParts>
  <Company>Smith &amp; Milton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O'Brien</dc:creator>
  <cp:keywords>Template</cp:keywords>
  <cp:lastModifiedBy>Jeff Jacklin</cp:lastModifiedBy>
  <cp:revision>130</cp:revision>
  <cp:lastPrinted>2014-05-27T15:15:21Z</cp:lastPrinted>
  <dcterms:created xsi:type="dcterms:W3CDTF">2014-04-08T10:27:44Z</dcterms:created>
  <dcterms:modified xsi:type="dcterms:W3CDTF">2016-01-04T09:03:02Z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0x0101009D2CD717CE7D2F4286D7A03A531D5A9C0200AE76E6465EBEB5438FF0151AFBA56FA9</vt:lpwstr>
  </property>
  <property fmtid="{D5CDD505-2E9C-101B-9397-08002B2CF9AE}" pid="3" name="_dlc_DocIdItemGuid">
    <vt:lpwstr>0288d263-3911-41ad-911d-436c0826657b</vt:lpwstr>
  </property>
  <property fmtid="{D5CDD505-2E9C-101B-9397-08002B2CF9AE}" pid="4" name="TaxKeyword">
    <vt:lpwstr>56;#Template|4c34a697-0693-448a-8a62-34ca4d28d823</vt:lpwstr>
  </property>
</Properties>
</file>